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9" r:id="rId4"/>
    <p:sldId id="257" r:id="rId5"/>
    <p:sldId id="271" r:id="rId6"/>
    <p:sldId id="267" r:id="rId7"/>
    <p:sldId id="268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A049-EC3D-4255-BBA1-AA8D5484CFE0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D54-D03A-48E7-9EBF-E63BA3A72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A049-EC3D-4255-BBA1-AA8D5484CFE0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D54-D03A-48E7-9EBF-E63BA3A72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A049-EC3D-4255-BBA1-AA8D5484CFE0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D54-D03A-48E7-9EBF-E63BA3A72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A049-EC3D-4255-BBA1-AA8D5484CFE0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D54-D03A-48E7-9EBF-E63BA3A72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A049-EC3D-4255-BBA1-AA8D5484CFE0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D54-D03A-48E7-9EBF-E63BA3A72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A049-EC3D-4255-BBA1-AA8D5484CFE0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D54-D03A-48E7-9EBF-E63BA3A72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A049-EC3D-4255-BBA1-AA8D5484CFE0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D54-D03A-48E7-9EBF-E63BA3A72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A049-EC3D-4255-BBA1-AA8D5484CFE0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D54-D03A-48E7-9EBF-E63BA3A72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A049-EC3D-4255-BBA1-AA8D5484CFE0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D54-D03A-48E7-9EBF-E63BA3A72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A049-EC3D-4255-BBA1-AA8D5484CFE0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D54-D03A-48E7-9EBF-E63BA3A72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A049-EC3D-4255-BBA1-AA8D5484CFE0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AD54-D03A-48E7-9EBF-E63BA3A72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4A049-EC3D-4255-BBA1-AA8D5484CFE0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DAD54-D03A-48E7-9EBF-E63BA3A72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timinet.com.br/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timinet.com.br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11" Type="http://schemas.openxmlformats.org/officeDocument/2006/relationships/hyperlink" Target="http://www.timinet.com.br/" TargetMode="External"/><Relationship Id="rId5" Type="http://schemas.openxmlformats.org/officeDocument/2006/relationships/slide" Target="slide6.xml"/><Relationship Id="rId10" Type="http://schemas.openxmlformats.org/officeDocument/2006/relationships/image" Target="../media/image1.e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hyperlink" Target="http://www.timinet.com.br/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www.timinet.com.br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11" Type="http://schemas.openxmlformats.org/officeDocument/2006/relationships/hyperlink" Target="http://www.timinet.com.br/" TargetMode="External"/><Relationship Id="rId5" Type="http://schemas.openxmlformats.org/officeDocument/2006/relationships/image" Target="../media/image1.e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19651" y="3573016"/>
            <a:ext cx="1300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Clique para iniciar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22461" r="1720" b="26696"/>
          <a:stretch>
            <a:fillRect/>
          </a:stretch>
        </p:blipFill>
        <p:spPr bwMode="auto">
          <a:xfrm>
            <a:off x="0" y="1857364"/>
            <a:ext cx="9144000" cy="265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1406" y="2796218"/>
          <a:ext cx="1148591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CorelDRAW" r:id="rId4" imgW="9245075" imgH="6376416" progId="CorelDraw.Graphic.17">
                  <p:embed/>
                </p:oleObj>
              </mc:Choice>
              <mc:Fallback>
                <p:oleObj name="CorelDRAW" r:id="rId4" imgW="9245075" imgH="6376416" progId="CorelDraw.Graphic.1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6" y="2796218"/>
                        <a:ext cx="1148591" cy="79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0" y="50147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Nascida em 2005, a TIMI atua no desenvolvimento de soluções que otimizam processos de manutenção industrial das empresas.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hlinkClick r:id="rId6"/>
          </p:cNvPr>
          <p:cNvSpPr txBox="1"/>
          <p:nvPr/>
        </p:nvSpPr>
        <p:spPr>
          <a:xfrm>
            <a:off x="7285570" y="6525344"/>
            <a:ext cx="1894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http://www.timinet.com.br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2285992"/>
            <a:ext cx="6239151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/>
          <p:cNvSpPr txBox="1"/>
          <p:nvPr/>
        </p:nvSpPr>
        <p:spPr>
          <a:xfrm>
            <a:off x="71406" y="1100064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A METODOLOGIA TIMI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t="42187" r="1683" b="37305"/>
          <a:stretch>
            <a:fillRect/>
          </a:stretch>
        </p:blipFill>
        <p:spPr bwMode="auto">
          <a:xfrm>
            <a:off x="0" y="0"/>
            <a:ext cx="9144000" cy="10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0312" y="136670"/>
          <a:ext cx="1148591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CorelDRAW" r:id="rId5" imgW="9245075" imgH="6376416" progId="CorelDraw.Graphic.17">
                  <p:embed/>
                </p:oleObj>
              </mc:Choice>
              <mc:Fallback>
                <p:oleObj name="CorelDRAW" r:id="rId5" imgW="9245075" imgH="6376416" progId="CorelDraw.Graphic.1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12" y="136670"/>
                        <a:ext cx="1148591" cy="79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hlinkClick r:id="rId7"/>
          </p:cNvPr>
          <p:cNvSpPr txBox="1"/>
          <p:nvPr/>
        </p:nvSpPr>
        <p:spPr>
          <a:xfrm>
            <a:off x="7285570" y="6525344"/>
            <a:ext cx="1894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http://www.timinet.com.br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2.gstatic.com/images?q=tbn:ANd9GcTq0OQCrvD8TgRzmJUJSlcOBiI41uNkVk-PFjZpUd5AfvV-DChr">
            <a:hlinkClick r:id="" action="ppaction://noaction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45" y="1959721"/>
            <a:ext cx="180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3" descr="7.jpg                                                          0000CF7Bmedia3                         B7708254:">
            <a:hlinkClick r:id="" action="ppaction://noaction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8187" y="1951783"/>
            <a:ext cx="180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3" descr="design.fig2.jpg                                                0000D90Emedia3                         B7708254: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7987" y="4399710"/>
            <a:ext cx="180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3">
            <a:hlinkClick r:id="" action="ppaction://noaction"/>
          </p:cNvPr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57113" y="4429132"/>
            <a:ext cx="180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691680" y="3426571"/>
            <a:ext cx="128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200" dirty="0">
                <a:solidFill>
                  <a:schemeClr val="bg1"/>
                </a:solidFill>
              </a:rPr>
              <a:t>Lubrificação e manut preditiva</a:t>
            </a:r>
            <a:endParaRPr lang="pt-BR" sz="1200" dirty="0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051455" y="3426571"/>
            <a:ext cx="128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200" dirty="0">
                <a:solidFill>
                  <a:schemeClr val="bg1"/>
                </a:solidFill>
              </a:rPr>
              <a:t>Manutenção Preventiva</a:t>
            </a:r>
            <a:endParaRPr lang="pt-BR" sz="1200" dirty="0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3960862" y="5866560"/>
            <a:ext cx="1285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200" dirty="0">
                <a:solidFill>
                  <a:schemeClr val="bg1"/>
                </a:solidFill>
              </a:rPr>
              <a:t>Overhaul</a:t>
            </a:r>
            <a:endParaRPr lang="pt-BR" sz="1200" dirty="0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671426" y="5905507"/>
            <a:ext cx="1285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200" dirty="0">
                <a:solidFill>
                  <a:schemeClr val="bg1"/>
                </a:solidFill>
              </a:rPr>
              <a:t>Manutenção </a:t>
            </a:r>
            <a:r>
              <a:rPr lang="pt-PT" sz="1200" dirty="0" smtClean="0">
                <a:solidFill>
                  <a:schemeClr val="bg1"/>
                </a:solidFill>
              </a:rPr>
              <a:t>de  Processo</a:t>
            </a:r>
            <a:endParaRPr lang="pt-BR" sz="12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1406" y="1100064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PRINCIPAIS </a:t>
            </a:r>
            <a:r>
              <a:rPr lang="pt-BR" sz="2000" b="1" dirty="0" smtClean="0">
                <a:solidFill>
                  <a:schemeClr val="bg1"/>
                </a:solidFill>
              </a:rPr>
              <a:t>ATIVIDADES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8">
            <a:lum bright="20000"/>
          </a:blip>
          <a:srcRect t="42187" r="1683" b="37305"/>
          <a:stretch>
            <a:fillRect/>
          </a:stretch>
        </p:blipFill>
        <p:spPr bwMode="auto">
          <a:xfrm>
            <a:off x="0" y="0"/>
            <a:ext cx="9144000" cy="10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0488" y="136525"/>
          <a:ext cx="11477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CorelDRAW" r:id="rId9" imgW="9245075" imgH="6376416" progId="CorelDraw.Graphic.17">
                  <p:embed/>
                </p:oleObj>
              </mc:Choice>
              <mc:Fallback>
                <p:oleObj name="CorelDRAW" r:id="rId9" imgW="9245075" imgH="6376416" progId="CorelDraw.Graphic.17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136525"/>
                        <a:ext cx="114776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ixaDeTexto 16">
            <a:hlinkClick r:id="rId11"/>
          </p:cNvPr>
          <p:cNvSpPr txBox="1"/>
          <p:nvPr/>
        </p:nvSpPr>
        <p:spPr>
          <a:xfrm>
            <a:off x="7285570" y="6525344"/>
            <a:ext cx="1894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http://www.timinet.com.br</a:t>
            </a:r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51" y="3295253"/>
            <a:ext cx="1762125" cy="128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6454477" y="4581128"/>
            <a:ext cx="1285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200" dirty="0" smtClean="0">
                <a:solidFill>
                  <a:schemeClr val="bg1"/>
                </a:solidFill>
              </a:rPr>
              <a:t>Aplicativos em Nuvem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0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t="42187" r="1683" b="37305"/>
          <a:stretch>
            <a:fillRect/>
          </a:stretch>
        </p:blipFill>
        <p:spPr bwMode="auto">
          <a:xfrm>
            <a:off x="0" y="0"/>
            <a:ext cx="9144000" cy="10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0312" y="136670"/>
          <a:ext cx="1148591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CorelDRAW" r:id="rId4" imgW="9245075" imgH="6376416" progId="CorelDraw.Graphic.17">
                  <p:embed/>
                </p:oleObj>
              </mc:Choice>
              <mc:Fallback>
                <p:oleObj name="CorelDRAW" r:id="rId4" imgW="9245075" imgH="6376416" progId="CorelDraw.Graphic.1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12" y="136670"/>
                        <a:ext cx="1148591" cy="79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hlinkClick r:id="rId6"/>
          </p:cNvPr>
          <p:cNvSpPr txBox="1"/>
          <p:nvPr/>
        </p:nvSpPr>
        <p:spPr>
          <a:xfrm>
            <a:off x="7285570" y="6525344"/>
            <a:ext cx="1894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http://www.timinet.com.br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2636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OPORTUNIDADES</a:t>
            </a:r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419872" y="2139352"/>
            <a:ext cx="2448272" cy="17249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Planejam Grandes Paradas</a:t>
            </a:r>
          </a:p>
          <a:p>
            <a:endParaRPr lang="pt-BR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Caldeiras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Calcinação</a:t>
            </a:r>
          </a:p>
          <a:p>
            <a:endParaRPr lang="pt-BR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228184" y="2132856"/>
            <a:ext cx="2448272" cy="17249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Apoio ao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Depto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Contratos</a:t>
            </a:r>
          </a:p>
          <a:p>
            <a:endParaRPr lang="pt-BR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Controle de </a:t>
            </a:r>
            <a:r>
              <a:rPr lang="pt-BR" sz="1400" dirty="0" err="1" smtClean="0">
                <a:solidFill>
                  <a:schemeClr val="accent1">
                    <a:lumMod val="75000"/>
                  </a:schemeClr>
                </a:solidFill>
              </a:rPr>
              <a:t>req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 compras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Controle de andaimes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Controle isolam térmico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Outras demandas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11560" y="2139352"/>
            <a:ext cx="2448272" cy="17249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Residual Life de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Equiptos</a:t>
            </a:r>
            <a:endParaRPr lang="pt-BR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Clarificação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Digestão </a:t>
            </a:r>
            <a:endParaRPr lang="pt-BR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Precipitação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Calcinação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11560" y="4149080"/>
            <a:ext cx="2448272" cy="17249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Aplicativos em nuvem</a:t>
            </a:r>
            <a:endParaRPr lang="pt-BR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Trocadores de calor</a:t>
            </a:r>
            <a:endParaRPr lang="pt-BR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Auditoria Sistêmica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Inspeção de campo </a:t>
            </a:r>
            <a:r>
              <a:rPr lang="pt-BR" sz="800" dirty="0" smtClean="0">
                <a:solidFill>
                  <a:schemeClr val="accent1">
                    <a:lumMod val="75000"/>
                  </a:schemeClr>
                </a:solidFill>
              </a:rPr>
              <a:t>QRCODE</a:t>
            </a:r>
            <a:endParaRPr lang="pt-BR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Gestão de documentos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Gestão de </a:t>
            </a:r>
            <a:r>
              <a:rPr lang="pt-BR" sz="1400" dirty="0" err="1" smtClean="0">
                <a:solidFill>
                  <a:schemeClr val="accent1">
                    <a:lumMod val="75000"/>
                  </a:schemeClr>
                </a:solidFill>
              </a:rPr>
              <a:t>desenv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dirty="0" err="1" smtClean="0">
                <a:solidFill>
                  <a:schemeClr val="accent1">
                    <a:lumMod val="75000"/>
                  </a:schemeClr>
                </a:solidFill>
              </a:rPr>
              <a:t>prof</a:t>
            </a:r>
            <a:endParaRPr lang="pt-BR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Controle de custo </a:t>
            </a:r>
            <a:r>
              <a:rPr lang="pt-BR" sz="1400" dirty="0" err="1">
                <a:solidFill>
                  <a:schemeClr val="accent1">
                    <a:lumMod val="75000"/>
                  </a:schemeClr>
                </a:solidFill>
              </a:rPr>
              <a:t>diai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419872" y="4149080"/>
            <a:ext cx="2448272" cy="17249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Aplicativos em nuvem</a:t>
            </a:r>
            <a:endParaRPr lang="pt-BR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Elaboração de Croqui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Ferramentaria </a:t>
            </a:r>
            <a:r>
              <a:rPr lang="pt-BR" sz="800" dirty="0" smtClean="0">
                <a:solidFill>
                  <a:schemeClr val="accent1">
                    <a:lumMod val="75000"/>
                  </a:schemeClr>
                </a:solidFill>
              </a:rPr>
              <a:t>QRCODE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4F81BD">
                    <a:lumMod val="75000"/>
                  </a:srgbClr>
                </a:solidFill>
              </a:rPr>
              <a:t>Gestão inspeção NR13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4F81BD">
                    <a:lumMod val="75000"/>
                  </a:srgbClr>
                </a:solidFill>
              </a:rPr>
              <a:t>Programação Recursos</a:t>
            </a:r>
            <a:endParaRPr lang="pt-BR" sz="1400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79712" y="1087013"/>
            <a:ext cx="361330" cy="356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"/>
          </a:effectLst>
        </p:spPr>
      </p:pic>
      <p:sp>
        <p:nvSpPr>
          <p:cNvPr id="5" name="Retângulo 4"/>
          <p:cNvSpPr/>
          <p:nvPr/>
        </p:nvSpPr>
        <p:spPr>
          <a:xfrm>
            <a:off x="1979712" y="1087014"/>
            <a:ext cx="361330" cy="368306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14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 animBg="1"/>
      <p:bldP spid="15" grpId="0" animBg="1"/>
      <p:bldP spid="11" grpId="0" animBg="1"/>
      <p:bldP spid="1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/>
          <p:cNvSpPr txBox="1"/>
          <p:nvPr/>
        </p:nvSpPr>
        <p:spPr>
          <a:xfrm>
            <a:off x="71406" y="1100064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CERTIFICAÇÃO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t="42187" r="1683" b="37305"/>
          <a:stretch>
            <a:fillRect/>
          </a:stretch>
        </p:blipFill>
        <p:spPr bwMode="auto">
          <a:xfrm>
            <a:off x="0" y="0"/>
            <a:ext cx="9144000" cy="10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90488" y="136525"/>
          <a:ext cx="11477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CorelDRAW" r:id="rId4" imgW="9245075" imgH="6376416" progId="CorelDraw.Graphic.17">
                  <p:embed/>
                </p:oleObj>
              </mc:Choice>
              <mc:Fallback>
                <p:oleObj name="CorelDRAW" r:id="rId4" imgW="9245075" imgH="6376416" progId="CorelDraw.Graphic.1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136525"/>
                        <a:ext cx="114776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14282" y="2214554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Em 2012 a TIMI é certificada no PROCEM – Programa de Certificação de Empresas Maranhenses, promovido pela Secretaria da Indústria e Comércio do Estado do Maranhão com o apoio de grandes empresas aqui instaladas e que capacita, acompanha, audita e atesta que a empresa certificada atende aos seus requisitos nos seguintes segmentos de gestão: 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t-BR" dirty="0" smtClean="0">
                <a:solidFill>
                  <a:schemeClr val="bg1"/>
                </a:solidFill>
              </a:rPr>
              <a:t> Qualidade e Produtividade;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>
                <a:solidFill>
                  <a:schemeClr val="bg1"/>
                </a:solidFill>
              </a:rPr>
              <a:t> Saúde, Segurança e Meio Ambiente;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>
                <a:solidFill>
                  <a:schemeClr val="bg1"/>
                </a:solidFill>
              </a:rPr>
              <a:t> Responsabilidade Social;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>
                <a:solidFill>
                  <a:schemeClr val="bg1"/>
                </a:solidFill>
              </a:rPr>
              <a:t> Gestão Contábil e Tributária.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3560" name="Picture 8" descr="http://falaparceiro.cemar116.com.br/display/10a52f91-9a06-4028-8a1f-53a445824b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0300" y="4175692"/>
            <a:ext cx="2933666" cy="1065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aixaDeTexto 9">
            <a:hlinkClick r:id="rId7"/>
          </p:cNvPr>
          <p:cNvSpPr txBox="1"/>
          <p:nvPr/>
        </p:nvSpPr>
        <p:spPr>
          <a:xfrm>
            <a:off x="7240271" y="6581001"/>
            <a:ext cx="1894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http://www.timinet.com.br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/>
          <p:cNvSpPr txBox="1"/>
          <p:nvPr/>
        </p:nvSpPr>
        <p:spPr>
          <a:xfrm>
            <a:off x="71406" y="1100064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CLIENTES RECENTES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t="42187" r="1683" b="37305"/>
          <a:stretch>
            <a:fillRect/>
          </a:stretch>
        </p:blipFill>
        <p:spPr bwMode="auto">
          <a:xfrm>
            <a:off x="0" y="0"/>
            <a:ext cx="9144000" cy="10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90488" y="136525"/>
          <a:ext cx="11477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CorelDRAW" r:id="rId4" imgW="9245075" imgH="6376416" progId="CorelDraw.Graphic.17">
                  <p:embed/>
                </p:oleObj>
              </mc:Choice>
              <mc:Fallback>
                <p:oleObj name="CorelDRAW" r:id="rId4" imgW="9245075" imgH="6376416" progId="CorelDraw.Graphic.1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136525"/>
                        <a:ext cx="114776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25"/>
          <p:cNvGrpSpPr>
            <a:grpSpLocks/>
          </p:cNvGrpSpPr>
          <p:nvPr/>
        </p:nvGrpSpPr>
        <p:grpSpPr bwMode="auto">
          <a:xfrm>
            <a:off x="3929058" y="3286124"/>
            <a:ext cx="1260000" cy="857256"/>
            <a:chOff x="5072066" y="3246218"/>
            <a:chExt cx="1571636" cy="9286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Retângulo de cantos arredondados 7"/>
            <p:cNvSpPr/>
            <p:nvPr/>
          </p:nvSpPr>
          <p:spPr>
            <a:xfrm>
              <a:off x="5072066" y="3246218"/>
              <a:ext cx="1571636" cy="9286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pt-BR" sz="1300" dirty="0">
                  <a:solidFill>
                    <a:schemeClr val="tx1"/>
                  </a:solidFill>
                </a:rPr>
                <a:t>Mina de Juruti</a:t>
              </a:r>
            </a:p>
          </p:txBody>
        </p:sp>
        <p:pic>
          <p:nvPicPr>
            <p:cNvPr id="9" name="Picture 6" descr="http://www.alcoa.com/common/images/general/top_alcoa_logo_wide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43504" y="3357562"/>
              <a:ext cx="1457325" cy="31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upo 10"/>
          <p:cNvGrpSpPr/>
          <p:nvPr/>
        </p:nvGrpSpPr>
        <p:grpSpPr>
          <a:xfrm>
            <a:off x="2143108" y="3286124"/>
            <a:ext cx="1285884" cy="857256"/>
            <a:chOff x="3357554" y="4714884"/>
            <a:chExt cx="1357322" cy="9286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Retângulo de cantos arredondados 11"/>
            <p:cNvSpPr/>
            <p:nvPr/>
          </p:nvSpPr>
          <p:spPr>
            <a:xfrm>
              <a:off x="3357554" y="4714884"/>
              <a:ext cx="1357322" cy="9286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chemeClr val="tx1"/>
                </a:solidFill>
              </a:endParaRPr>
            </a:p>
            <a:p>
              <a:endParaRPr lang="pt-BR" dirty="0">
                <a:solidFill>
                  <a:schemeClr val="tx1"/>
                </a:solidFill>
              </a:endParaRPr>
            </a:p>
            <a:p>
              <a:r>
                <a:rPr lang="pt-BR" sz="400" dirty="0" smtClean="0">
                  <a:solidFill>
                    <a:schemeClr val="tx1"/>
                  </a:solidFill>
                </a:rPr>
                <a:t> </a:t>
              </a:r>
            </a:p>
            <a:p>
              <a:r>
                <a:rPr lang="pt-BR" sz="1400" dirty="0" smtClean="0">
                  <a:solidFill>
                    <a:schemeClr val="tx1"/>
                  </a:solidFill>
                </a:rPr>
                <a:t>   </a:t>
              </a:r>
              <a:r>
                <a:rPr lang="pt-BR" sz="1200" dirty="0" smtClean="0">
                  <a:solidFill>
                    <a:schemeClr val="tx1"/>
                  </a:solidFill>
                </a:rPr>
                <a:t>Alunorte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216" descr="TempleHydr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28992" y="4786322"/>
              <a:ext cx="6413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upo 15"/>
          <p:cNvGrpSpPr/>
          <p:nvPr/>
        </p:nvGrpSpPr>
        <p:grpSpPr>
          <a:xfrm>
            <a:off x="7500958" y="3286124"/>
            <a:ext cx="1332000" cy="928694"/>
            <a:chOff x="1643042" y="3286125"/>
            <a:chExt cx="1332000" cy="9286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Picture 4" descr="http://timinet.com.br/Imagens/logo01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43042" y="3286125"/>
              <a:ext cx="133200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tângulo 13"/>
            <p:cNvSpPr/>
            <p:nvPr/>
          </p:nvSpPr>
          <p:spPr>
            <a:xfrm>
              <a:off x="1644559" y="3857628"/>
              <a:ext cx="1241237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pt-BR" sz="1300" dirty="0" smtClean="0">
                  <a:solidFill>
                    <a:prstClr val="black"/>
                  </a:solidFill>
                  <a:latin typeface="Calibri"/>
                  <a:cs typeface="+mn-cs"/>
                </a:rPr>
                <a:t>Alcoa Suriname</a:t>
              </a:r>
              <a:endParaRPr lang="pt-BR" sz="13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667710" y="3286124"/>
            <a:ext cx="1285884" cy="857256"/>
            <a:chOff x="3286116" y="4143380"/>
            <a:chExt cx="1285884" cy="8572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Retângulo de cantos arredondados 18"/>
            <p:cNvSpPr/>
            <p:nvPr/>
          </p:nvSpPr>
          <p:spPr>
            <a:xfrm>
              <a:off x="3286116" y="4143380"/>
              <a:ext cx="1285884" cy="8572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Picture 8" descr="http://www.lotil.com.br/_img/layout/logo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E4E4E4"/>
                </a:clrFrom>
                <a:clrTo>
                  <a:srgbClr val="E4E4E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4023" y="4219168"/>
              <a:ext cx="1151693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1604" y="3286124"/>
            <a:ext cx="1270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aixaDeTexto 21">
            <a:hlinkClick r:id="rId11"/>
          </p:cNvPr>
          <p:cNvSpPr txBox="1"/>
          <p:nvPr/>
        </p:nvSpPr>
        <p:spPr>
          <a:xfrm>
            <a:off x="7240271" y="6581001"/>
            <a:ext cx="1894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http://www.timinet.com.br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217</Words>
  <Application>Microsoft Office PowerPoint</Application>
  <PresentationFormat>Apresentação na tela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9" baseType="lpstr">
      <vt:lpstr>Tema do Office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Leonardo</dc:creator>
  <cp:lastModifiedBy>TIMI 10</cp:lastModifiedBy>
  <cp:revision>23</cp:revision>
  <dcterms:created xsi:type="dcterms:W3CDTF">2015-07-29T16:15:06Z</dcterms:created>
  <dcterms:modified xsi:type="dcterms:W3CDTF">2016-03-14T21:03:43Z</dcterms:modified>
</cp:coreProperties>
</file>